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4" r:id="rId6"/>
    <p:sldId id="263" r:id="rId7"/>
    <p:sldId id="261" r:id="rId8"/>
    <p:sldId id="262" r:id="rId9"/>
    <p:sldId id="289" r:id="rId10"/>
    <p:sldId id="290" r:id="rId11"/>
    <p:sldId id="291" r:id="rId12"/>
    <p:sldId id="292" r:id="rId13"/>
    <p:sldId id="293" r:id="rId14"/>
    <p:sldId id="295" r:id="rId15"/>
    <p:sldId id="265" r:id="rId16"/>
    <p:sldId id="267" r:id="rId17"/>
    <p:sldId id="260" r:id="rId18"/>
    <p:sldId id="268" r:id="rId19"/>
    <p:sldId id="269" r:id="rId20"/>
    <p:sldId id="270" r:id="rId21"/>
    <p:sldId id="271"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Black" panose="00000A00000000000000" pitchFamily="2"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hZyczm/PPg6ILXP+5HhqxFeKSo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ospisoft.m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mtdom.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CO" b="0" i="0" dirty="0" err="1">
                <a:solidFill>
                  <a:srgbClr val="181818"/>
                </a:solidFill>
                <a:effectLst/>
                <a:latin typeface="SalesforceSansBold"/>
              </a:rPr>
              <a:t>Customer</a:t>
            </a:r>
            <a:r>
              <a:rPr lang="es-CO" b="0" i="0" dirty="0">
                <a:solidFill>
                  <a:srgbClr val="181818"/>
                </a:solidFill>
                <a:effectLst/>
                <a:latin typeface="SalesforceSansBold"/>
              </a:rPr>
              <a:t> </a:t>
            </a:r>
            <a:r>
              <a:rPr lang="es-CO" b="0" i="0" dirty="0" err="1">
                <a:solidFill>
                  <a:srgbClr val="181818"/>
                </a:solidFill>
                <a:effectLst/>
                <a:latin typeface="SalesforceSansBold"/>
              </a:rPr>
              <a:t>Relationship</a:t>
            </a:r>
            <a:r>
              <a:rPr lang="es-CO" b="0" i="0" dirty="0">
                <a:solidFill>
                  <a:srgbClr val="181818"/>
                </a:solidFill>
                <a:effectLst/>
                <a:latin typeface="SalesforceSansBold"/>
              </a:rPr>
              <a:t> Management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s-CO" sz="1100" dirty="0">
                <a:hlinkClick r:id="rId3"/>
              </a:rPr>
              <a:t>https://www.hospisoft.mx/#</a:t>
            </a:r>
            <a:endParaRPr lang="es-CO" sz="1100" dirty="0"/>
          </a:p>
          <a:p>
            <a:r>
              <a:rPr lang="es-CO" sz="1100" dirty="0">
                <a:hlinkClick r:id="rId4"/>
              </a:rPr>
              <a:t>https://mtdom.com/#</a:t>
            </a:r>
            <a:endParaRPr lang="es-CO" sz="1100"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7597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1766025" y="8450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 name="Google Shape;1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12" name="Google Shape;12;p18"/>
          <p:cNvPicPr preferRelativeResize="0"/>
          <p:nvPr/>
        </p:nvPicPr>
        <p:blipFill rotWithShape="1">
          <a:blip r:embed="rId3">
            <a:alphaModFix/>
          </a:blip>
          <a:srcRect l="65439" t="82786" b="5839"/>
          <a:stretch/>
        </p:blipFill>
        <p:spPr>
          <a:xfrm>
            <a:off x="5983800" y="4181925"/>
            <a:ext cx="3160200" cy="585025"/>
          </a:xfrm>
          <a:prstGeom prst="rect">
            <a:avLst/>
          </a:prstGeom>
          <a:noFill/>
          <a:ln>
            <a:noFill/>
          </a:ln>
        </p:spPr>
      </p:pic>
      <p:pic>
        <p:nvPicPr>
          <p:cNvPr id="13" name="Google Shape;13;p18"/>
          <p:cNvPicPr preferRelativeResize="0"/>
          <p:nvPr/>
        </p:nvPicPr>
        <p:blipFill rotWithShape="1">
          <a:blip r:embed="rId4">
            <a:alphaModFix/>
          </a:blip>
          <a:srcRect/>
          <a:stretch/>
        </p:blipFill>
        <p:spPr>
          <a:xfrm>
            <a:off x="6149804" y="3541724"/>
            <a:ext cx="2469220"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parador Hombre">
  <p:cSld name="BIG_NUMBER">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56" name="Google Shape;56;p27"/>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57" name="Google Shape;57;p27"/>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parador 2">
  <p:cSld name="CUSTOM_2">
    <p:bg>
      <p:bgPr>
        <a:solidFill>
          <a:srgbClr val="F0CA0F"/>
        </a:solidFill>
        <a:effectLst/>
      </p:bgPr>
    </p:bg>
    <p:spTree>
      <p:nvGrpSpPr>
        <p:cNvPr id="1" name="Shape 64"/>
        <p:cNvGrpSpPr/>
        <p:nvPr/>
      </p:nvGrpSpPr>
      <p:grpSpPr>
        <a:xfrm>
          <a:off x="0" y="0"/>
          <a:ext cx="0" cy="0"/>
          <a:chOff x="0" y="0"/>
          <a:chExt cx="0" cy="0"/>
        </a:xfrm>
      </p:grpSpPr>
      <p:sp>
        <p:nvSpPr>
          <p:cNvPr id="65" name="Google Shape;65;p29"/>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F0506E"/>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F0506E"/>
                </a:solidFill>
              </a:defRPr>
            </a:lvl2pPr>
            <a:lvl3pPr lvl="2" algn="l">
              <a:lnSpc>
                <a:spcPct val="100000"/>
              </a:lnSpc>
              <a:spcBef>
                <a:spcPts val="0"/>
              </a:spcBef>
              <a:spcAft>
                <a:spcPts val="0"/>
              </a:spcAft>
              <a:buSzPts val="2800"/>
              <a:buNone/>
              <a:defRPr>
                <a:solidFill>
                  <a:srgbClr val="F0506E"/>
                </a:solidFill>
              </a:defRPr>
            </a:lvl3pPr>
            <a:lvl4pPr lvl="3" algn="l">
              <a:lnSpc>
                <a:spcPct val="100000"/>
              </a:lnSpc>
              <a:spcBef>
                <a:spcPts val="0"/>
              </a:spcBef>
              <a:spcAft>
                <a:spcPts val="0"/>
              </a:spcAft>
              <a:buSzPts val="2800"/>
              <a:buNone/>
              <a:defRPr>
                <a:solidFill>
                  <a:srgbClr val="F0506E"/>
                </a:solidFill>
              </a:defRPr>
            </a:lvl4pPr>
            <a:lvl5pPr lvl="4" algn="l">
              <a:lnSpc>
                <a:spcPct val="100000"/>
              </a:lnSpc>
              <a:spcBef>
                <a:spcPts val="0"/>
              </a:spcBef>
              <a:spcAft>
                <a:spcPts val="0"/>
              </a:spcAft>
              <a:buSzPts val="2800"/>
              <a:buNone/>
              <a:defRPr>
                <a:solidFill>
                  <a:srgbClr val="F0506E"/>
                </a:solidFill>
              </a:defRPr>
            </a:lvl5pPr>
            <a:lvl6pPr lvl="5" algn="l">
              <a:lnSpc>
                <a:spcPct val="100000"/>
              </a:lnSpc>
              <a:spcBef>
                <a:spcPts val="0"/>
              </a:spcBef>
              <a:spcAft>
                <a:spcPts val="0"/>
              </a:spcAft>
              <a:buSzPts val="2800"/>
              <a:buNone/>
              <a:defRPr>
                <a:solidFill>
                  <a:srgbClr val="F0506E"/>
                </a:solidFill>
              </a:defRPr>
            </a:lvl6pPr>
            <a:lvl7pPr lvl="6" algn="l">
              <a:lnSpc>
                <a:spcPct val="100000"/>
              </a:lnSpc>
              <a:spcBef>
                <a:spcPts val="0"/>
              </a:spcBef>
              <a:spcAft>
                <a:spcPts val="0"/>
              </a:spcAft>
              <a:buSzPts val="2800"/>
              <a:buNone/>
              <a:defRPr>
                <a:solidFill>
                  <a:srgbClr val="F0506E"/>
                </a:solidFill>
              </a:defRPr>
            </a:lvl7pPr>
            <a:lvl8pPr lvl="7" algn="l">
              <a:lnSpc>
                <a:spcPct val="100000"/>
              </a:lnSpc>
              <a:spcBef>
                <a:spcPts val="0"/>
              </a:spcBef>
              <a:spcAft>
                <a:spcPts val="0"/>
              </a:spcAft>
              <a:buSzPts val="2800"/>
              <a:buNone/>
              <a:defRPr>
                <a:solidFill>
                  <a:srgbClr val="F0506E"/>
                </a:solidFill>
              </a:defRPr>
            </a:lvl8pPr>
            <a:lvl9pPr lvl="8" algn="l">
              <a:lnSpc>
                <a:spcPct val="100000"/>
              </a:lnSpc>
              <a:spcBef>
                <a:spcPts val="0"/>
              </a:spcBef>
              <a:spcAft>
                <a:spcPts val="0"/>
              </a:spcAft>
              <a:buSzPts val="2800"/>
              <a:buNone/>
              <a:defRPr>
                <a:solidFill>
                  <a:srgbClr val="F0506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parador 1">
  <p:cSld name="CUSTOM_1">
    <p:bg>
      <p:bgPr>
        <a:solidFill>
          <a:srgbClr val="F0506E"/>
        </a:solidFill>
        <a:effectLst/>
      </p:bgPr>
    </p:bg>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F0CA0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F0CA0F"/>
                </a:solidFill>
              </a:defRPr>
            </a:lvl2pPr>
            <a:lvl3pPr lvl="2" algn="l">
              <a:lnSpc>
                <a:spcPct val="100000"/>
              </a:lnSpc>
              <a:spcBef>
                <a:spcPts val="0"/>
              </a:spcBef>
              <a:spcAft>
                <a:spcPts val="0"/>
              </a:spcAft>
              <a:buSzPts val="2800"/>
              <a:buNone/>
              <a:defRPr>
                <a:solidFill>
                  <a:srgbClr val="F0CA0F"/>
                </a:solidFill>
              </a:defRPr>
            </a:lvl3pPr>
            <a:lvl4pPr lvl="3" algn="l">
              <a:lnSpc>
                <a:spcPct val="100000"/>
              </a:lnSpc>
              <a:spcBef>
                <a:spcPts val="0"/>
              </a:spcBef>
              <a:spcAft>
                <a:spcPts val="0"/>
              </a:spcAft>
              <a:buSzPts val="2800"/>
              <a:buNone/>
              <a:defRPr>
                <a:solidFill>
                  <a:srgbClr val="F0CA0F"/>
                </a:solidFill>
              </a:defRPr>
            </a:lvl4pPr>
            <a:lvl5pPr lvl="4" algn="l">
              <a:lnSpc>
                <a:spcPct val="100000"/>
              </a:lnSpc>
              <a:spcBef>
                <a:spcPts val="0"/>
              </a:spcBef>
              <a:spcAft>
                <a:spcPts val="0"/>
              </a:spcAft>
              <a:buSzPts val="2800"/>
              <a:buNone/>
              <a:defRPr>
                <a:solidFill>
                  <a:srgbClr val="F0CA0F"/>
                </a:solidFill>
              </a:defRPr>
            </a:lvl5pPr>
            <a:lvl6pPr lvl="5" algn="l">
              <a:lnSpc>
                <a:spcPct val="100000"/>
              </a:lnSpc>
              <a:spcBef>
                <a:spcPts val="0"/>
              </a:spcBef>
              <a:spcAft>
                <a:spcPts val="0"/>
              </a:spcAft>
              <a:buSzPts val="2800"/>
              <a:buNone/>
              <a:defRPr>
                <a:solidFill>
                  <a:srgbClr val="F0CA0F"/>
                </a:solidFill>
              </a:defRPr>
            </a:lvl6pPr>
            <a:lvl7pPr lvl="6" algn="l">
              <a:lnSpc>
                <a:spcPct val="100000"/>
              </a:lnSpc>
              <a:spcBef>
                <a:spcPts val="0"/>
              </a:spcBef>
              <a:spcAft>
                <a:spcPts val="0"/>
              </a:spcAft>
              <a:buSzPts val="2800"/>
              <a:buNone/>
              <a:defRPr>
                <a:solidFill>
                  <a:srgbClr val="F0CA0F"/>
                </a:solidFill>
              </a:defRPr>
            </a:lvl7pPr>
            <a:lvl8pPr lvl="7" algn="l">
              <a:lnSpc>
                <a:spcPct val="100000"/>
              </a:lnSpc>
              <a:spcBef>
                <a:spcPts val="0"/>
              </a:spcBef>
              <a:spcAft>
                <a:spcPts val="0"/>
              </a:spcAft>
              <a:buSzPts val="2800"/>
              <a:buNone/>
              <a:defRPr>
                <a:solidFill>
                  <a:srgbClr val="F0CA0F"/>
                </a:solidFill>
              </a:defRPr>
            </a:lvl8pPr>
            <a:lvl9pPr lvl="8" algn="l">
              <a:lnSpc>
                <a:spcPct val="100000"/>
              </a:lnSpc>
              <a:spcBef>
                <a:spcPts val="0"/>
              </a:spcBef>
              <a:spcAft>
                <a:spcPts val="0"/>
              </a:spcAft>
              <a:buSzPts val="2800"/>
              <a:buNone/>
              <a:defRPr>
                <a:solidFill>
                  <a:srgbClr val="F0CA0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parador 3">
  <p:cSld name="CUSTOM_3">
    <p:bg>
      <p:bgPr>
        <a:solidFill>
          <a:srgbClr val="403BD7"/>
        </a:solidFill>
        <a:effectLst/>
      </p:bgPr>
    </p:bg>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99EFF0"/>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99EFF0"/>
                </a:solidFill>
              </a:defRPr>
            </a:lvl2pPr>
            <a:lvl3pPr lvl="2" algn="l">
              <a:lnSpc>
                <a:spcPct val="100000"/>
              </a:lnSpc>
              <a:spcBef>
                <a:spcPts val="0"/>
              </a:spcBef>
              <a:spcAft>
                <a:spcPts val="0"/>
              </a:spcAft>
              <a:buSzPts val="2800"/>
              <a:buNone/>
              <a:defRPr>
                <a:solidFill>
                  <a:srgbClr val="99EFF0"/>
                </a:solidFill>
              </a:defRPr>
            </a:lvl3pPr>
            <a:lvl4pPr lvl="3" algn="l">
              <a:lnSpc>
                <a:spcPct val="100000"/>
              </a:lnSpc>
              <a:spcBef>
                <a:spcPts val="0"/>
              </a:spcBef>
              <a:spcAft>
                <a:spcPts val="0"/>
              </a:spcAft>
              <a:buSzPts val="2800"/>
              <a:buNone/>
              <a:defRPr>
                <a:solidFill>
                  <a:srgbClr val="99EFF0"/>
                </a:solidFill>
              </a:defRPr>
            </a:lvl4pPr>
            <a:lvl5pPr lvl="4" algn="l">
              <a:lnSpc>
                <a:spcPct val="100000"/>
              </a:lnSpc>
              <a:spcBef>
                <a:spcPts val="0"/>
              </a:spcBef>
              <a:spcAft>
                <a:spcPts val="0"/>
              </a:spcAft>
              <a:buSzPts val="2800"/>
              <a:buNone/>
              <a:defRPr>
                <a:solidFill>
                  <a:srgbClr val="99EFF0"/>
                </a:solidFill>
              </a:defRPr>
            </a:lvl5pPr>
            <a:lvl6pPr lvl="5" algn="l">
              <a:lnSpc>
                <a:spcPct val="100000"/>
              </a:lnSpc>
              <a:spcBef>
                <a:spcPts val="0"/>
              </a:spcBef>
              <a:spcAft>
                <a:spcPts val="0"/>
              </a:spcAft>
              <a:buSzPts val="2800"/>
              <a:buNone/>
              <a:defRPr>
                <a:solidFill>
                  <a:srgbClr val="99EFF0"/>
                </a:solidFill>
              </a:defRPr>
            </a:lvl6pPr>
            <a:lvl7pPr lvl="6" algn="l">
              <a:lnSpc>
                <a:spcPct val="100000"/>
              </a:lnSpc>
              <a:spcBef>
                <a:spcPts val="0"/>
              </a:spcBef>
              <a:spcAft>
                <a:spcPts val="0"/>
              </a:spcAft>
              <a:buSzPts val="2800"/>
              <a:buNone/>
              <a:defRPr>
                <a:solidFill>
                  <a:srgbClr val="99EFF0"/>
                </a:solidFill>
              </a:defRPr>
            </a:lvl7pPr>
            <a:lvl8pPr lvl="7" algn="l">
              <a:lnSpc>
                <a:spcPct val="100000"/>
              </a:lnSpc>
              <a:spcBef>
                <a:spcPts val="0"/>
              </a:spcBef>
              <a:spcAft>
                <a:spcPts val="0"/>
              </a:spcAft>
              <a:buSzPts val="2800"/>
              <a:buNone/>
              <a:defRPr>
                <a:solidFill>
                  <a:srgbClr val="99EFF0"/>
                </a:solidFill>
              </a:defRPr>
            </a:lvl8pPr>
            <a:lvl9pPr lvl="8" algn="l">
              <a:lnSpc>
                <a:spcPct val="100000"/>
              </a:lnSpc>
              <a:spcBef>
                <a:spcPts val="0"/>
              </a:spcBef>
              <a:spcAft>
                <a:spcPts val="0"/>
              </a:spcAft>
              <a:buSzPts val="2800"/>
              <a:buNone/>
              <a:defRPr>
                <a:solidFill>
                  <a:srgbClr val="99EFF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parador 4">
  <p:cSld name="CUSTOM_4">
    <p:bg>
      <p:bgPr>
        <a:solidFill>
          <a:srgbClr val="99EFF0"/>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403BD7"/>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
  <p:cSld name="CUSTOM">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33"/>
          <p:cNvPicPr preferRelativeResize="0"/>
          <p:nvPr/>
        </p:nvPicPr>
        <p:blipFill rotWithShape="1">
          <a:blip r:embed="rId3">
            <a:alphaModFix/>
          </a:blip>
          <a:srcRect l="70321" t="82786" r="6940" b="5839"/>
          <a:stretch/>
        </p:blipFill>
        <p:spPr>
          <a:xfrm>
            <a:off x="5744375" y="4334325"/>
            <a:ext cx="2079024" cy="585025"/>
          </a:xfrm>
          <a:prstGeom prst="rect">
            <a:avLst/>
          </a:prstGeom>
          <a:noFill/>
          <a:ln>
            <a:noFill/>
          </a:ln>
        </p:spPr>
      </p:pic>
      <p:pic>
        <p:nvPicPr>
          <p:cNvPr id="74" name="Google Shape;74;p33"/>
          <p:cNvPicPr preferRelativeResize="0"/>
          <p:nvPr/>
        </p:nvPicPr>
        <p:blipFill rotWithShape="1">
          <a:blip r:embed="rId4">
            <a:alphaModFix/>
          </a:blip>
          <a:srcRect/>
          <a:stretch/>
        </p:blipFill>
        <p:spPr>
          <a:xfrm>
            <a:off x="5464004" y="3694124"/>
            <a:ext cx="2469220" cy="792600"/>
          </a:xfrm>
          <a:prstGeom prst="rect">
            <a:avLst/>
          </a:prstGeom>
          <a:noFill/>
          <a:ln>
            <a:noFill/>
          </a:ln>
        </p:spPr>
      </p:pic>
      <p:sp>
        <p:nvSpPr>
          <p:cNvPr id="75" name="Google Shape;75;p33"/>
          <p:cNvSpPr txBox="1">
            <a:spLocks noGrp="1"/>
          </p:cNvSpPr>
          <p:nvPr>
            <p:ph type="ctrTitle"/>
          </p:nvPr>
        </p:nvSpPr>
        <p:spPr>
          <a:xfrm>
            <a:off x="1232625" y="83075"/>
            <a:ext cx="1968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sz="1400" b="1">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sz="1400" b="1">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sz="1400" b="1">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sz="1400" b="1">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sz="1400" b="1">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sz="1400" b="1">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sz="1400" b="1">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0ADE-4D41-4351-A757-B35BBF401DC9}"/>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DD034EC-7FBA-4AC1-C728-CCB7161BA8F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23FD896-0F66-8737-EA7A-CB77A8AD4EDA}"/>
              </a:ext>
            </a:extLst>
          </p:cNvPr>
          <p:cNvSpPr>
            <a:spLocks noGrp="1"/>
          </p:cNvSpPr>
          <p:nvPr>
            <p:ph type="dt" sz="half" idx="10"/>
          </p:nvPr>
        </p:nvSpPr>
        <p:spPr/>
        <p:txBody>
          <a:bodyPr/>
          <a:lstStyle/>
          <a:p>
            <a:fld id="{4CAD1CFC-FB23-40ED-BD43-F1DC23167532}" type="datetimeFigureOut">
              <a:rPr lang="es-CO" smtClean="0"/>
              <a:t>31/05/2022</a:t>
            </a:fld>
            <a:endParaRPr lang="es-CO"/>
          </a:p>
        </p:txBody>
      </p:sp>
      <p:sp>
        <p:nvSpPr>
          <p:cNvPr id="5" name="Marcador de pie de página 4">
            <a:extLst>
              <a:ext uri="{FF2B5EF4-FFF2-40B4-BE49-F238E27FC236}">
                <a16:creationId xmlns:a16="http://schemas.microsoft.com/office/drawing/2014/main" id="{3A236549-0514-4F20-DD06-824E2927930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B9B30A4-6F13-DBAA-0FD0-275A1A583831}"/>
              </a:ext>
            </a:extLst>
          </p:cNvPr>
          <p:cNvSpPr>
            <a:spLocks noGrp="1"/>
          </p:cNvSpPr>
          <p:nvPr>
            <p:ph type="sldNum" sz="quarter" idx="12"/>
          </p:nvPr>
        </p:nvSpPr>
        <p:spPr/>
        <p:txBody>
          <a:bodyPr/>
          <a:lstStyle/>
          <a:p>
            <a:fld id="{576A6E8E-BE99-4707-A9C4-9B07505B85EB}" type="slidenum">
              <a:rPr lang="es-CO" smtClean="0"/>
              <a:t>‹Nº›</a:t>
            </a:fld>
            <a:endParaRPr lang="es-CO"/>
          </a:p>
        </p:txBody>
      </p:sp>
    </p:spTree>
    <p:extLst>
      <p:ext uri="{BB962C8B-B14F-4D97-AF65-F5344CB8AC3E}">
        <p14:creationId xmlns:p14="http://schemas.microsoft.com/office/powerpoint/2010/main" val="195960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1"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17" name="Google Shape;17;p19"/>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18" name="Google Shape;18;p19"/>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pic>
        <p:nvPicPr>
          <p:cNvPr id="19" name="Google Shape;19;p19"/>
          <p:cNvPicPr preferRelativeResize="0"/>
          <p:nvPr/>
        </p:nvPicPr>
        <p:blipFill rotWithShape="1">
          <a:blip r:embed="rId3">
            <a:alphaModFix/>
          </a:blip>
          <a:srcRect/>
          <a:stretch/>
        </p:blipFill>
        <p:spPr>
          <a:xfrm>
            <a:off x="7017384" y="4336225"/>
            <a:ext cx="1866015" cy="598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2"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22" name="Google Shape;22;p20"/>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23" name="Google Shape;23;p20"/>
          <p:cNvSpPr txBox="1">
            <a:spLocks noGrp="1"/>
          </p:cNvSpPr>
          <p:nvPr>
            <p:ph type="title"/>
          </p:nvPr>
        </p:nvSpPr>
        <p:spPr>
          <a:xfrm>
            <a:off x="4351650" y="1035475"/>
            <a:ext cx="43494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Font typeface="Montserrat"/>
              <a:buNone/>
              <a:defRPr sz="2400" b="1">
                <a:latin typeface="Montserrat"/>
                <a:ea typeface="Montserrat"/>
                <a:cs typeface="Montserrat"/>
                <a:sym typeface="Montserrat"/>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24" name="Google Shape;24;p20"/>
          <p:cNvSpPr txBox="1">
            <a:spLocks noGrp="1"/>
          </p:cNvSpPr>
          <p:nvPr>
            <p:ph type="subTitle" idx="1"/>
          </p:nvPr>
        </p:nvSpPr>
        <p:spPr>
          <a:xfrm>
            <a:off x="3509125" y="1778875"/>
            <a:ext cx="5191800" cy="711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 name="Google Shape;25;p20"/>
          <p:cNvSpPr txBox="1">
            <a:spLocks noGrp="1"/>
          </p:cNvSpPr>
          <p:nvPr>
            <p:ph type="subTitle" idx="2"/>
          </p:nvPr>
        </p:nvSpPr>
        <p:spPr>
          <a:xfrm>
            <a:off x="828900" y="2753425"/>
            <a:ext cx="5516400" cy="190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ctr">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ctr">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ctr">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ctr">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ctr">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ctr">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ctr">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3"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28" name="Google Shape;28;p21"/>
          <p:cNvPicPr preferRelativeResize="0"/>
          <p:nvPr/>
        </p:nvPicPr>
        <p:blipFill rotWithShape="1">
          <a:blip r:embed="rId3">
            <a:alphaModFix/>
          </a:blip>
          <a:srcRect/>
          <a:stretch/>
        </p:blipFill>
        <p:spPr>
          <a:xfrm>
            <a:off x="6966284" y="322610"/>
            <a:ext cx="1866015" cy="598975"/>
          </a:xfrm>
          <a:prstGeom prst="rect">
            <a:avLst/>
          </a:prstGeom>
          <a:noFill/>
          <a:ln>
            <a:noFill/>
          </a:ln>
        </p:spPr>
      </p:pic>
      <p:sp>
        <p:nvSpPr>
          <p:cNvPr id="29" name="Google Shape;29;p21"/>
          <p:cNvSpPr txBox="1">
            <a:spLocks noGrp="1"/>
          </p:cNvSpPr>
          <p:nvPr>
            <p:ph type="title"/>
          </p:nvPr>
        </p:nvSpPr>
        <p:spPr>
          <a:xfrm>
            <a:off x="1037025" y="1636627"/>
            <a:ext cx="6021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 name="Google Shape;30;p21"/>
          <p:cNvSpPr txBox="1">
            <a:spLocks noGrp="1"/>
          </p:cNvSpPr>
          <p:nvPr>
            <p:ph type="subTitle" idx="1"/>
          </p:nvPr>
        </p:nvSpPr>
        <p:spPr>
          <a:xfrm>
            <a:off x="1037025" y="2581692"/>
            <a:ext cx="60210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31" name="Google Shape;31;p21"/>
          <p:cNvSpPr txBox="1">
            <a:spLocks noGrp="1"/>
          </p:cNvSpPr>
          <p:nvPr>
            <p:ph type="subTitle" idx="2"/>
          </p:nvPr>
        </p:nvSpPr>
        <p:spPr>
          <a:xfrm>
            <a:off x="1037025" y="1121742"/>
            <a:ext cx="60210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parador 5"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parador Digital">
  <p:cSld name="ONE_COLUMN_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36" name="Google Shape;36;p23"/>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37" name="Google Shape;37;p23"/>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Digital">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40" name="Google Shape;40;p24"/>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41" name="Google Shape;41;p24"/>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2" name="Google Shape;42;p24"/>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43" name="Google Shape;43;p24"/>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parador Mujer">
  <p:cSld name="SECTION_TITLE_AND_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46" name="Google Shape;46;p25"/>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47" name="Google Shape;47;p25"/>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Mujer">
  <p:cSld name="CAPTION_ONLY">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50" name="Google Shape;50;p26"/>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51" name="Google Shape;51;p26"/>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2" name="Google Shape;52;p26"/>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53" name="Google Shape;53;p26"/>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pic>
        <p:nvPicPr>
          <p:cNvPr id="3" name="Imagen 2">
            <a:extLst>
              <a:ext uri="{FF2B5EF4-FFF2-40B4-BE49-F238E27FC236}">
                <a16:creationId xmlns:a16="http://schemas.microsoft.com/office/drawing/2014/main" id="{F2A1FBBC-2CFF-4C28-63B9-48EBF138E920}"/>
              </a:ext>
            </a:extLst>
          </p:cNvPr>
          <p:cNvPicPr>
            <a:picLocks noChangeAspect="1"/>
          </p:cNvPicPr>
          <p:nvPr/>
        </p:nvPicPr>
        <p:blipFill rotWithShape="1">
          <a:blip r:embed="rId4"/>
          <a:srcRect t="29263" b="30288"/>
          <a:stretch/>
        </p:blipFill>
        <p:spPr>
          <a:xfrm>
            <a:off x="1874520" y="519378"/>
            <a:ext cx="2926080" cy="5779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42591-A469-CB66-1642-8009C8F887E8}"/>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075C3115-F87D-67D8-565C-C00042811F9E}"/>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DC8CACC6-BFC8-4942-5792-BC1F6753850E}"/>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C48F032A-4819-D9F7-92C0-A02E0C5EEE7C}"/>
              </a:ext>
            </a:extLst>
          </p:cNvPr>
          <p:cNvPicPr>
            <a:picLocks noChangeAspect="1"/>
          </p:cNvPicPr>
          <p:nvPr/>
        </p:nvPicPr>
        <p:blipFill>
          <a:blip r:embed="rId2"/>
          <a:stretch>
            <a:fillRect/>
          </a:stretch>
        </p:blipFill>
        <p:spPr>
          <a:xfrm>
            <a:off x="0" y="-26692"/>
            <a:ext cx="9144000" cy="5334956"/>
          </a:xfrm>
          <a:prstGeom prst="rect">
            <a:avLst/>
          </a:prstGeom>
        </p:spPr>
      </p:pic>
    </p:spTree>
    <p:extLst>
      <p:ext uri="{BB962C8B-B14F-4D97-AF65-F5344CB8AC3E}">
        <p14:creationId xmlns:p14="http://schemas.microsoft.com/office/powerpoint/2010/main" val="145141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07DB0-E5DA-645C-4A6B-9C4786333A3C}"/>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A589FA6B-1F76-BCD4-04BF-2F70304F695E}"/>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6E34CD55-0D70-4780-788B-3B084605D019}"/>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7D7F59E1-EF97-1724-1D3F-A71605701C8D}"/>
              </a:ext>
            </a:extLst>
          </p:cNvPr>
          <p:cNvPicPr>
            <a:picLocks noChangeAspect="1"/>
          </p:cNvPicPr>
          <p:nvPr/>
        </p:nvPicPr>
        <p:blipFill>
          <a:blip r:embed="rId2"/>
          <a:stretch>
            <a:fillRect/>
          </a:stretch>
        </p:blipFill>
        <p:spPr>
          <a:xfrm>
            <a:off x="0" y="1540232"/>
            <a:ext cx="9521530" cy="3549588"/>
          </a:xfrm>
          <a:prstGeom prst="rect">
            <a:avLst/>
          </a:prstGeom>
        </p:spPr>
      </p:pic>
    </p:spTree>
    <p:extLst>
      <p:ext uri="{BB962C8B-B14F-4D97-AF65-F5344CB8AC3E}">
        <p14:creationId xmlns:p14="http://schemas.microsoft.com/office/powerpoint/2010/main" val="197209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D124F-146A-8C8C-F88F-D13BD9A19104}"/>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404D9CEA-E4CD-BC9F-131E-963E5050BE31}"/>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28AA091B-CF12-A279-560A-A85BCD9F21FF}"/>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79AAEE38-EA9E-B512-4E9F-740F80B22E6E}"/>
              </a:ext>
            </a:extLst>
          </p:cNvPr>
          <p:cNvPicPr>
            <a:picLocks noChangeAspect="1"/>
          </p:cNvPicPr>
          <p:nvPr/>
        </p:nvPicPr>
        <p:blipFill>
          <a:blip r:embed="rId2"/>
          <a:stretch>
            <a:fillRect/>
          </a:stretch>
        </p:blipFill>
        <p:spPr>
          <a:xfrm>
            <a:off x="-106132" y="11875"/>
            <a:ext cx="9356264" cy="5131625"/>
          </a:xfrm>
          <a:prstGeom prst="rect">
            <a:avLst/>
          </a:prstGeom>
        </p:spPr>
      </p:pic>
    </p:spTree>
    <p:extLst>
      <p:ext uri="{BB962C8B-B14F-4D97-AF65-F5344CB8AC3E}">
        <p14:creationId xmlns:p14="http://schemas.microsoft.com/office/powerpoint/2010/main" val="217475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89FD7-53B1-6947-BD1E-51C2BB94B777}"/>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EA41E92D-C5FA-750D-580E-A0212E296BF4}"/>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06B18C11-5AC7-6602-A7FB-57620FA133F5}"/>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1BF65D69-B6EE-040A-4EA4-2860DE109487}"/>
              </a:ext>
            </a:extLst>
          </p:cNvPr>
          <p:cNvPicPr>
            <a:picLocks noChangeAspect="1"/>
          </p:cNvPicPr>
          <p:nvPr/>
        </p:nvPicPr>
        <p:blipFill>
          <a:blip r:embed="rId2"/>
          <a:stretch>
            <a:fillRect/>
          </a:stretch>
        </p:blipFill>
        <p:spPr>
          <a:xfrm>
            <a:off x="-510364" y="0"/>
            <a:ext cx="9926709" cy="5143501"/>
          </a:xfrm>
          <a:prstGeom prst="rect">
            <a:avLst/>
          </a:prstGeom>
        </p:spPr>
      </p:pic>
    </p:spTree>
    <p:extLst>
      <p:ext uri="{BB962C8B-B14F-4D97-AF65-F5344CB8AC3E}">
        <p14:creationId xmlns:p14="http://schemas.microsoft.com/office/powerpoint/2010/main" val="350137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TextBox 3">
            <a:extLst>
              <a:ext uri="{FF2B5EF4-FFF2-40B4-BE49-F238E27FC236}">
                <a16:creationId xmlns:a16="http://schemas.microsoft.com/office/drawing/2014/main" id="{D510D940-E3AC-4A84-B52A-BA1717B265A6}"/>
              </a:ext>
            </a:extLst>
          </p:cNvPr>
          <p:cNvSpPr txBox="1"/>
          <p:nvPr/>
        </p:nvSpPr>
        <p:spPr>
          <a:xfrm>
            <a:off x="697230" y="247888"/>
            <a:ext cx="2937510" cy="646331"/>
          </a:xfrm>
          <a:prstGeom prst="rect">
            <a:avLst/>
          </a:prstGeom>
          <a:solidFill>
            <a:schemeClr val="bg1"/>
          </a:solidFill>
        </p:spPr>
        <p:txBody>
          <a:bodyPr wrap="square">
            <a:spAutoFit/>
          </a:bodyPr>
          <a:lstStyle/>
          <a:p>
            <a:r>
              <a:rPr lang="es-ES" sz="3600" i="1" dirty="0">
                <a:latin typeface="Montserrat" panose="00000500000000000000" pitchFamily="2" charset="0"/>
              </a:rPr>
              <a:t>Resultados</a:t>
            </a:r>
          </a:p>
        </p:txBody>
      </p:sp>
      <p:sp>
        <p:nvSpPr>
          <p:cNvPr id="3" name="TextBox 3">
            <a:extLst>
              <a:ext uri="{FF2B5EF4-FFF2-40B4-BE49-F238E27FC236}">
                <a16:creationId xmlns:a16="http://schemas.microsoft.com/office/drawing/2014/main" id="{07B91F4A-BFEC-8E41-A3E4-A2F54B90F42A}"/>
              </a:ext>
            </a:extLst>
          </p:cNvPr>
          <p:cNvSpPr txBox="1"/>
          <p:nvPr/>
        </p:nvSpPr>
        <p:spPr>
          <a:xfrm>
            <a:off x="611505" y="1595466"/>
            <a:ext cx="2080260" cy="400110"/>
          </a:xfrm>
          <a:prstGeom prst="rect">
            <a:avLst/>
          </a:prstGeom>
          <a:solidFill>
            <a:schemeClr val="bg1"/>
          </a:solidFill>
        </p:spPr>
        <p:txBody>
          <a:bodyPr wrap="square">
            <a:spAutoFit/>
          </a:bodyPr>
          <a:lstStyle/>
          <a:p>
            <a:r>
              <a:rPr lang="es-ES" sz="2000" i="1" dirty="0" err="1">
                <a:latin typeface="Montserrat" panose="00000500000000000000" pitchFamily="2" charset="0"/>
              </a:rPr>
              <a:t>Landing</a:t>
            </a:r>
            <a:r>
              <a:rPr lang="es-ES" sz="2000" i="1" dirty="0">
                <a:latin typeface="Montserrat" panose="00000500000000000000" pitchFamily="2" charset="0"/>
              </a:rPr>
              <a:t> Page</a:t>
            </a:r>
          </a:p>
        </p:txBody>
      </p:sp>
      <p:pic>
        <p:nvPicPr>
          <p:cNvPr id="5" name="Imagen 4">
            <a:extLst>
              <a:ext uri="{FF2B5EF4-FFF2-40B4-BE49-F238E27FC236}">
                <a16:creationId xmlns:a16="http://schemas.microsoft.com/office/drawing/2014/main" id="{94D583AC-3074-E2AE-62EA-BA7674B86106}"/>
              </a:ext>
            </a:extLst>
          </p:cNvPr>
          <p:cNvPicPr>
            <a:picLocks noChangeAspect="1"/>
          </p:cNvPicPr>
          <p:nvPr/>
        </p:nvPicPr>
        <p:blipFill rotWithShape="1">
          <a:blip r:embed="rId3"/>
          <a:srcRect t="29263" b="30288"/>
          <a:stretch/>
        </p:blipFill>
        <p:spPr>
          <a:xfrm>
            <a:off x="611505" y="1017565"/>
            <a:ext cx="2926080" cy="577901"/>
          </a:xfrm>
          <a:prstGeom prst="rect">
            <a:avLst/>
          </a:prstGeom>
        </p:spPr>
      </p:pic>
    </p:spTree>
    <p:extLst>
      <p:ext uri="{BB962C8B-B14F-4D97-AF65-F5344CB8AC3E}">
        <p14:creationId xmlns:p14="http://schemas.microsoft.com/office/powerpoint/2010/main" val="60166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0"/>
          <p:cNvSpPr txBox="1">
            <a:spLocks noGrp="1"/>
          </p:cNvSpPr>
          <p:nvPr>
            <p:ph type="ctrTitle"/>
          </p:nvPr>
        </p:nvSpPr>
        <p:spPr>
          <a:xfrm>
            <a:off x="1382232" y="1722474"/>
            <a:ext cx="6018028" cy="1144772"/>
          </a:xfrm>
          <a:prstGeom prst="rect">
            <a:avLst/>
          </a:prstGeom>
          <a:noFill/>
          <a:ln>
            <a:noFill/>
          </a:ln>
        </p:spPr>
        <p:txBody>
          <a:bodyPr spcFirstLastPara="1" wrap="square" lIns="91425" tIns="91425" rIns="91425" bIns="91425" anchor="b" anchorCtr="0">
            <a:noAutofit/>
          </a:bodyPr>
          <a:lstStyle/>
          <a:p>
            <a:pPr marL="0" indent="0" algn="ctr"/>
            <a:r>
              <a:rPr lang="es-CO" sz="1800" dirty="0"/>
              <a:t>¡Muchas Gracias!</a:t>
            </a:r>
            <a:br>
              <a:rPr lang="es-CO" sz="1800" dirty="0"/>
            </a:b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2"/>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3"/>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TextBox 5">
            <a:extLst>
              <a:ext uri="{FF2B5EF4-FFF2-40B4-BE49-F238E27FC236}">
                <a16:creationId xmlns:a16="http://schemas.microsoft.com/office/drawing/2014/main" id="{258124DE-7BED-4050-A8EB-057E94D1A90C}"/>
              </a:ext>
            </a:extLst>
          </p:cNvPr>
          <p:cNvSpPr txBox="1"/>
          <p:nvPr/>
        </p:nvSpPr>
        <p:spPr>
          <a:xfrm>
            <a:off x="4823460" y="1402635"/>
            <a:ext cx="3840480" cy="461665"/>
          </a:xfrm>
          <a:prstGeom prst="rect">
            <a:avLst/>
          </a:prstGeom>
          <a:noFill/>
        </p:spPr>
        <p:txBody>
          <a:bodyPr wrap="square">
            <a:spAutoFit/>
          </a:bodyPr>
          <a:lstStyle/>
          <a:p>
            <a:r>
              <a:rPr lang="es-ES" sz="2400" dirty="0"/>
              <a:t>Que es </a:t>
            </a:r>
            <a:r>
              <a:rPr lang="es-ES" sz="2400" dirty="0">
                <a:solidFill>
                  <a:srgbClr val="0070C0"/>
                </a:solidFill>
              </a:rPr>
              <a:t>medibyte.com</a:t>
            </a:r>
            <a:r>
              <a:rPr lang="es-ES" sz="2400" dirty="0"/>
              <a:t>?</a:t>
            </a:r>
            <a:endParaRPr lang="en-US" sz="2400" dirty="0"/>
          </a:p>
        </p:txBody>
      </p:sp>
      <p:sp>
        <p:nvSpPr>
          <p:cNvPr id="8" name="TextBox 7">
            <a:extLst>
              <a:ext uri="{FF2B5EF4-FFF2-40B4-BE49-F238E27FC236}">
                <a16:creationId xmlns:a16="http://schemas.microsoft.com/office/drawing/2014/main" id="{BD464826-95A7-4AF0-9290-0068F62160AF}"/>
              </a:ext>
            </a:extLst>
          </p:cNvPr>
          <p:cNvSpPr txBox="1"/>
          <p:nvPr/>
        </p:nvSpPr>
        <p:spPr>
          <a:xfrm>
            <a:off x="2194560" y="2209729"/>
            <a:ext cx="5626608" cy="1384995"/>
          </a:xfrm>
          <a:prstGeom prst="rect">
            <a:avLst/>
          </a:prstGeom>
          <a:noFill/>
        </p:spPr>
        <p:txBody>
          <a:bodyPr wrap="square">
            <a:spAutoFit/>
          </a:bodyPr>
          <a:lstStyle/>
          <a:p>
            <a:pPr algn="just"/>
            <a:r>
              <a:rPr lang="es-ES" dirty="0"/>
              <a:t>Somos una empresa de software que ofrece soluciones innovadoras a problemas frecuentes de las instituciones de salud, permitiéndoles gestionar los recursos de modo eficiente en sus diferentes procesos y servicios, como el agendamiento de citas, la compra de medicamentos e insumos, manejo de información de pacientes y control de hardware mediante tecnologías IOT.</a:t>
            </a:r>
          </a:p>
        </p:txBody>
      </p:sp>
      <p:pic>
        <p:nvPicPr>
          <p:cNvPr id="4" name="Imagen 3">
            <a:extLst>
              <a:ext uri="{FF2B5EF4-FFF2-40B4-BE49-F238E27FC236}">
                <a16:creationId xmlns:a16="http://schemas.microsoft.com/office/drawing/2014/main" id="{C5454C41-CEE4-67E5-2AEA-1F0615C17D85}"/>
              </a:ext>
            </a:extLst>
          </p:cNvPr>
          <p:cNvPicPr>
            <a:picLocks noChangeAspect="1"/>
          </p:cNvPicPr>
          <p:nvPr/>
        </p:nvPicPr>
        <p:blipFill>
          <a:blip r:embed="rId3"/>
          <a:stretch>
            <a:fillRect/>
          </a:stretch>
        </p:blipFill>
        <p:spPr>
          <a:xfrm>
            <a:off x="354330" y="3594724"/>
            <a:ext cx="2343150" cy="1105289"/>
          </a:xfrm>
          <a:prstGeom prst="rect">
            <a:avLst/>
          </a:prstGeom>
        </p:spPr>
      </p:pic>
      <p:pic>
        <p:nvPicPr>
          <p:cNvPr id="7" name="Imagen 6">
            <a:extLst>
              <a:ext uri="{FF2B5EF4-FFF2-40B4-BE49-F238E27FC236}">
                <a16:creationId xmlns:a16="http://schemas.microsoft.com/office/drawing/2014/main" id="{CBD7412B-1FE6-7D56-2767-532EAEA91996}"/>
              </a:ext>
            </a:extLst>
          </p:cNvPr>
          <p:cNvPicPr>
            <a:picLocks noChangeAspect="1"/>
          </p:cNvPicPr>
          <p:nvPr/>
        </p:nvPicPr>
        <p:blipFill rotWithShape="1">
          <a:blip r:embed="rId4"/>
          <a:srcRect t="29263" b="30288"/>
          <a:stretch/>
        </p:blipFill>
        <p:spPr>
          <a:xfrm>
            <a:off x="177165" y="4401818"/>
            <a:ext cx="2926080" cy="5779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p:nvPr>
        </p:nvSpPr>
        <p:spPr>
          <a:xfrm>
            <a:off x="1232625" y="83075"/>
            <a:ext cx="1968000" cy="986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3"/>
          <p:cNvPicPr preferRelativeResize="0"/>
          <p:nvPr/>
        </p:nvPicPr>
        <p:blipFill rotWithShape="1">
          <a:blip r:embed="rId3">
            <a:alphaModFix/>
          </a:blip>
          <a:srcRect/>
          <a:stretch/>
        </p:blipFill>
        <p:spPr>
          <a:xfrm>
            <a:off x="7453165" y="3556378"/>
            <a:ext cx="1397918" cy="796595"/>
          </a:xfrm>
          <a:prstGeom prst="rect">
            <a:avLst/>
          </a:prstGeom>
          <a:noFill/>
          <a:ln>
            <a:noFill/>
          </a:ln>
        </p:spPr>
      </p:pic>
      <p:sp>
        <p:nvSpPr>
          <p:cNvPr id="7" name="TextBox 6">
            <a:extLst>
              <a:ext uri="{FF2B5EF4-FFF2-40B4-BE49-F238E27FC236}">
                <a16:creationId xmlns:a16="http://schemas.microsoft.com/office/drawing/2014/main" id="{B1337436-B629-4D36-8D0D-F089528683CE}"/>
              </a:ext>
            </a:extLst>
          </p:cNvPr>
          <p:cNvSpPr txBox="1"/>
          <p:nvPr/>
        </p:nvSpPr>
        <p:spPr>
          <a:xfrm>
            <a:off x="5167165" y="1263956"/>
            <a:ext cx="3296351" cy="646331"/>
          </a:xfrm>
          <a:prstGeom prst="rect">
            <a:avLst/>
          </a:prstGeom>
          <a:noFill/>
        </p:spPr>
        <p:txBody>
          <a:bodyPr wrap="square">
            <a:spAutoFit/>
          </a:bodyPr>
          <a:lstStyle/>
          <a:p>
            <a:r>
              <a:rPr lang="en-US" sz="3600" dirty="0"/>
              <a:t>Objetivo</a:t>
            </a:r>
          </a:p>
        </p:txBody>
      </p:sp>
      <p:sp>
        <p:nvSpPr>
          <p:cNvPr id="9" name="TextBox 8">
            <a:extLst>
              <a:ext uri="{FF2B5EF4-FFF2-40B4-BE49-F238E27FC236}">
                <a16:creationId xmlns:a16="http://schemas.microsoft.com/office/drawing/2014/main" id="{17E9F757-2399-4F4F-92A3-D8DE3EA97667}"/>
              </a:ext>
            </a:extLst>
          </p:cNvPr>
          <p:cNvSpPr txBox="1"/>
          <p:nvPr/>
        </p:nvSpPr>
        <p:spPr>
          <a:xfrm>
            <a:off x="2861653" y="2243736"/>
            <a:ext cx="5790998" cy="1077218"/>
          </a:xfrm>
          <a:prstGeom prst="rect">
            <a:avLst/>
          </a:prstGeom>
          <a:noFill/>
        </p:spPr>
        <p:txBody>
          <a:bodyPr wrap="square">
            <a:spAutoFit/>
          </a:bodyPr>
          <a:lstStyle/>
          <a:p>
            <a:pPr algn="just"/>
            <a:r>
              <a:rPr lang="es-ES" sz="1600" dirty="0"/>
              <a:t>Desarrollar una aplicación web que ofrezca soluciones de software para facilitar el acceso a servicios de salud así como la gestión de los mismos por las instituciones de salud permitiendo la optimización de los recursos.</a:t>
            </a:r>
          </a:p>
        </p:txBody>
      </p:sp>
      <p:pic>
        <p:nvPicPr>
          <p:cNvPr id="4" name="Picture 3">
            <a:extLst>
              <a:ext uri="{FF2B5EF4-FFF2-40B4-BE49-F238E27FC236}">
                <a16:creationId xmlns:a16="http://schemas.microsoft.com/office/drawing/2014/main" id="{4B15F3FA-3761-4B32-B65A-A4F5C7DC40AA}"/>
              </a:ext>
            </a:extLst>
          </p:cNvPr>
          <p:cNvPicPr>
            <a:picLocks noChangeAspect="1"/>
          </p:cNvPicPr>
          <p:nvPr/>
        </p:nvPicPr>
        <p:blipFill>
          <a:blip r:embed="rId4"/>
          <a:stretch>
            <a:fillRect/>
          </a:stretch>
        </p:blipFill>
        <p:spPr>
          <a:xfrm>
            <a:off x="100692" y="3556378"/>
            <a:ext cx="2237574" cy="14395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a:extLst>
              <a:ext uri="{FF2B5EF4-FFF2-40B4-BE49-F238E27FC236}">
                <a16:creationId xmlns:a16="http://schemas.microsoft.com/office/drawing/2014/main" id="{A4BB24A5-3151-4AFB-9B7F-9C6BD26128AA}"/>
              </a:ext>
            </a:extLst>
          </p:cNvPr>
          <p:cNvPicPr>
            <a:picLocks noChangeAspect="1"/>
          </p:cNvPicPr>
          <p:nvPr/>
        </p:nvPicPr>
        <p:blipFill>
          <a:blip r:embed="rId3"/>
          <a:stretch>
            <a:fillRect/>
          </a:stretch>
        </p:blipFill>
        <p:spPr>
          <a:xfrm>
            <a:off x="6556177" y="1543449"/>
            <a:ext cx="1118273" cy="1116573"/>
          </a:xfrm>
          <a:prstGeom prst="rect">
            <a:avLst/>
          </a:prstGeom>
        </p:spPr>
      </p:pic>
      <p:sp>
        <p:nvSpPr>
          <p:cNvPr id="7" name="TextBox 6">
            <a:extLst>
              <a:ext uri="{FF2B5EF4-FFF2-40B4-BE49-F238E27FC236}">
                <a16:creationId xmlns:a16="http://schemas.microsoft.com/office/drawing/2014/main" id="{E418A120-89AA-42B7-923C-FC4EEF4E5E68}"/>
              </a:ext>
            </a:extLst>
          </p:cNvPr>
          <p:cNvSpPr txBox="1"/>
          <p:nvPr/>
        </p:nvSpPr>
        <p:spPr>
          <a:xfrm>
            <a:off x="520994" y="683680"/>
            <a:ext cx="5380076" cy="3754874"/>
          </a:xfrm>
          <a:prstGeom prst="rect">
            <a:avLst/>
          </a:prstGeom>
          <a:noFill/>
        </p:spPr>
        <p:txBody>
          <a:bodyPr wrap="square">
            <a:spAutoFit/>
          </a:bodyPr>
          <a:lstStyle/>
          <a:p>
            <a:pPr marL="285750" indent="-285750" algn="just">
              <a:buFont typeface="Wingdings" panose="05000000000000000000" pitchFamily="2" charset="2"/>
              <a:buChar char="ü"/>
            </a:pPr>
            <a:r>
              <a:rPr lang="es-ES" dirty="0"/>
              <a:t>Desarrollar una </a:t>
            </a:r>
            <a:r>
              <a:rPr lang="es-ES" dirty="0" err="1"/>
              <a:t>landing</a:t>
            </a:r>
            <a:r>
              <a:rPr lang="es-ES" dirty="0"/>
              <a:t> page que con agradable diseño responsive muestre a los posibles clientes, las distintas funcionalidades que ofrece la plataforma.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Desarrollar perfiles: para rol de administrador en la institución de salud que permita llevar el control de sus recursos, así como para el médico que le permita ordenar su agenda, diligenciar la historia clínica, y generar las distintas órdenes médicas. </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Permitir la gestión de los pacientes de su propio perfil, posibilitando el agendamiento de las citas, con selección de los profesionales, y recibir las órdenes médicas generadas en la consulta.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Desarrollar un módulo tienda para pacientes que permita comprar de artículos sobre el cuidado de la salud.</a:t>
            </a:r>
          </a:p>
        </p:txBody>
      </p:sp>
      <p:sp>
        <p:nvSpPr>
          <p:cNvPr id="9" name="TextBox 8">
            <a:extLst>
              <a:ext uri="{FF2B5EF4-FFF2-40B4-BE49-F238E27FC236}">
                <a16:creationId xmlns:a16="http://schemas.microsoft.com/office/drawing/2014/main" id="{776D803E-7D2B-4CA1-AFE4-B769E20E547F}"/>
              </a:ext>
            </a:extLst>
          </p:cNvPr>
          <p:cNvSpPr txBox="1"/>
          <p:nvPr/>
        </p:nvSpPr>
        <p:spPr>
          <a:xfrm>
            <a:off x="2286000" y="123336"/>
            <a:ext cx="4572000" cy="461665"/>
          </a:xfrm>
          <a:prstGeom prst="rect">
            <a:avLst/>
          </a:prstGeom>
          <a:noFill/>
        </p:spPr>
        <p:txBody>
          <a:bodyPr wrap="square">
            <a:spAutoFit/>
          </a:bodyPr>
          <a:lstStyle/>
          <a:p>
            <a:r>
              <a:rPr lang="en-US" sz="2400" dirty="0"/>
              <a:t>Objetivos específicos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7" name="TextBox 6">
            <a:extLst>
              <a:ext uri="{FF2B5EF4-FFF2-40B4-BE49-F238E27FC236}">
                <a16:creationId xmlns:a16="http://schemas.microsoft.com/office/drawing/2014/main" id="{E7232156-906C-473F-A69C-45BB1096AB8E}"/>
              </a:ext>
            </a:extLst>
          </p:cNvPr>
          <p:cNvSpPr txBox="1"/>
          <p:nvPr/>
        </p:nvSpPr>
        <p:spPr>
          <a:xfrm>
            <a:off x="1481454" y="3518480"/>
            <a:ext cx="1470971" cy="523220"/>
          </a:xfrm>
          <a:prstGeom prst="rect">
            <a:avLst/>
          </a:prstGeom>
          <a:noFill/>
        </p:spPr>
        <p:txBody>
          <a:bodyPr wrap="square">
            <a:spAutoFit/>
          </a:bodyPr>
          <a:lstStyle/>
          <a:p>
            <a:r>
              <a:rPr lang="en-US" i="1" dirty="0"/>
              <a:t>Product owner:</a:t>
            </a:r>
          </a:p>
          <a:p>
            <a:r>
              <a:rPr lang="en-US" dirty="0"/>
              <a:t>Cristian </a:t>
            </a:r>
            <a:r>
              <a:rPr lang="en-US" dirty="0" err="1"/>
              <a:t>Galvis</a:t>
            </a:r>
            <a:endParaRPr lang="en-US" dirty="0"/>
          </a:p>
        </p:txBody>
      </p:sp>
      <p:sp>
        <p:nvSpPr>
          <p:cNvPr id="12" name="TextBox 11">
            <a:extLst>
              <a:ext uri="{FF2B5EF4-FFF2-40B4-BE49-F238E27FC236}">
                <a16:creationId xmlns:a16="http://schemas.microsoft.com/office/drawing/2014/main" id="{04213AE1-1F4A-42C6-8E0D-A0C082625F7E}"/>
              </a:ext>
            </a:extLst>
          </p:cNvPr>
          <p:cNvSpPr txBox="1"/>
          <p:nvPr/>
        </p:nvSpPr>
        <p:spPr>
          <a:xfrm>
            <a:off x="1408541" y="1911415"/>
            <a:ext cx="1543883" cy="738664"/>
          </a:xfrm>
          <a:prstGeom prst="rect">
            <a:avLst/>
          </a:prstGeom>
          <a:noFill/>
        </p:spPr>
        <p:txBody>
          <a:bodyPr wrap="square">
            <a:spAutoFit/>
          </a:bodyPr>
          <a:lstStyle/>
          <a:p>
            <a:r>
              <a:rPr lang="en-US" i="1" dirty="0"/>
              <a:t>Scrum </a:t>
            </a:r>
            <a:r>
              <a:rPr lang="en-US" i="1" dirty="0" err="1"/>
              <a:t>Máster</a:t>
            </a:r>
            <a:r>
              <a:rPr lang="en-US" i="1" dirty="0"/>
              <a:t>:</a:t>
            </a:r>
          </a:p>
          <a:p>
            <a:r>
              <a:rPr lang="en-US" dirty="0" err="1"/>
              <a:t>Saúl</a:t>
            </a:r>
            <a:r>
              <a:rPr lang="en-US" dirty="0"/>
              <a:t> Rivera Damián</a:t>
            </a:r>
          </a:p>
        </p:txBody>
      </p:sp>
      <p:sp>
        <p:nvSpPr>
          <p:cNvPr id="15" name="TextBox 14">
            <a:extLst>
              <a:ext uri="{FF2B5EF4-FFF2-40B4-BE49-F238E27FC236}">
                <a16:creationId xmlns:a16="http://schemas.microsoft.com/office/drawing/2014/main" id="{CD05E18E-8354-44D3-9690-3F82F57906C5}"/>
              </a:ext>
            </a:extLst>
          </p:cNvPr>
          <p:cNvSpPr txBox="1"/>
          <p:nvPr/>
        </p:nvSpPr>
        <p:spPr>
          <a:xfrm>
            <a:off x="7322789" y="3518480"/>
            <a:ext cx="1673879" cy="523220"/>
          </a:xfrm>
          <a:prstGeom prst="rect">
            <a:avLst/>
          </a:prstGeom>
          <a:noFill/>
        </p:spPr>
        <p:txBody>
          <a:bodyPr wrap="square">
            <a:spAutoFit/>
          </a:bodyPr>
          <a:lstStyle/>
          <a:p>
            <a:r>
              <a:rPr lang="en-US" i="1" dirty="0"/>
              <a:t>Developer:</a:t>
            </a:r>
          </a:p>
          <a:p>
            <a:r>
              <a:rPr lang="en-US" dirty="0"/>
              <a:t>Cristian Ramirez</a:t>
            </a:r>
          </a:p>
        </p:txBody>
      </p:sp>
      <p:sp>
        <p:nvSpPr>
          <p:cNvPr id="17" name="TextBox 16">
            <a:extLst>
              <a:ext uri="{FF2B5EF4-FFF2-40B4-BE49-F238E27FC236}">
                <a16:creationId xmlns:a16="http://schemas.microsoft.com/office/drawing/2014/main" id="{048821C8-824D-4A7C-8AB9-624943258038}"/>
              </a:ext>
            </a:extLst>
          </p:cNvPr>
          <p:cNvSpPr txBox="1"/>
          <p:nvPr/>
        </p:nvSpPr>
        <p:spPr>
          <a:xfrm>
            <a:off x="5282705" y="528145"/>
            <a:ext cx="4578096" cy="461665"/>
          </a:xfrm>
          <a:prstGeom prst="rect">
            <a:avLst/>
          </a:prstGeom>
          <a:noFill/>
        </p:spPr>
        <p:txBody>
          <a:bodyPr wrap="square">
            <a:spAutoFit/>
          </a:bodyPr>
          <a:lstStyle/>
          <a:p>
            <a:r>
              <a:rPr lang="en-US" sz="2400" dirty="0"/>
              <a:t>Equipo de Trabajo</a:t>
            </a:r>
          </a:p>
        </p:txBody>
      </p:sp>
      <p:pic>
        <p:nvPicPr>
          <p:cNvPr id="8" name="Imagen 7">
            <a:extLst>
              <a:ext uri="{FF2B5EF4-FFF2-40B4-BE49-F238E27FC236}">
                <a16:creationId xmlns:a16="http://schemas.microsoft.com/office/drawing/2014/main" id="{7A0E1E33-19BA-02CF-79A0-8DB34C38FDE9}"/>
              </a:ext>
            </a:extLst>
          </p:cNvPr>
          <p:cNvPicPr>
            <a:picLocks noChangeAspect="1"/>
          </p:cNvPicPr>
          <p:nvPr/>
        </p:nvPicPr>
        <p:blipFill rotWithShape="1">
          <a:blip r:embed="rId3"/>
          <a:srcRect b="1"/>
          <a:stretch/>
        </p:blipFill>
        <p:spPr>
          <a:xfrm>
            <a:off x="83741" y="1327940"/>
            <a:ext cx="1315538" cy="1739779"/>
          </a:xfrm>
          <a:prstGeom prst="ellipse">
            <a:avLst/>
          </a:prstGeom>
          <a:ln>
            <a:noFill/>
          </a:ln>
          <a:effectLst>
            <a:softEdge rad="31750"/>
          </a:effectLst>
        </p:spPr>
      </p:pic>
      <p:sp>
        <p:nvSpPr>
          <p:cNvPr id="13" name="TextBox 14">
            <a:extLst>
              <a:ext uri="{FF2B5EF4-FFF2-40B4-BE49-F238E27FC236}">
                <a16:creationId xmlns:a16="http://schemas.microsoft.com/office/drawing/2014/main" id="{541B71FE-493A-2127-DE0C-C0856F8C333C}"/>
              </a:ext>
            </a:extLst>
          </p:cNvPr>
          <p:cNvSpPr txBox="1"/>
          <p:nvPr/>
        </p:nvSpPr>
        <p:spPr>
          <a:xfrm>
            <a:off x="7386380" y="1858287"/>
            <a:ext cx="1673879" cy="523220"/>
          </a:xfrm>
          <a:prstGeom prst="rect">
            <a:avLst/>
          </a:prstGeom>
          <a:noFill/>
        </p:spPr>
        <p:txBody>
          <a:bodyPr wrap="square">
            <a:spAutoFit/>
          </a:bodyPr>
          <a:lstStyle/>
          <a:p>
            <a:r>
              <a:rPr lang="en-US" i="1" dirty="0"/>
              <a:t>Developer:</a:t>
            </a:r>
          </a:p>
          <a:p>
            <a:r>
              <a:rPr lang="en-US" dirty="0"/>
              <a:t>Danilo </a:t>
            </a:r>
            <a:r>
              <a:rPr lang="en-US" dirty="0" err="1"/>
              <a:t>Zúñiga</a:t>
            </a:r>
            <a:endParaRPr lang="en-US" dirty="0"/>
          </a:p>
        </p:txBody>
      </p:sp>
      <p:sp>
        <p:nvSpPr>
          <p:cNvPr id="18" name="TextBox 14">
            <a:extLst>
              <a:ext uri="{FF2B5EF4-FFF2-40B4-BE49-F238E27FC236}">
                <a16:creationId xmlns:a16="http://schemas.microsoft.com/office/drawing/2014/main" id="{C0185D3D-B4AD-CDC2-F1F5-50B7DE817717}"/>
              </a:ext>
            </a:extLst>
          </p:cNvPr>
          <p:cNvSpPr txBox="1"/>
          <p:nvPr/>
        </p:nvSpPr>
        <p:spPr>
          <a:xfrm>
            <a:off x="4384392" y="1854221"/>
            <a:ext cx="1673879" cy="523220"/>
          </a:xfrm>
          <a:prstGeom prst="rect">
            <a:avLst/>
          </a:prstGeom>
          <a:noFill/>
        </p:spPr>
        <p:txBody>
          <a:bodyPr wrap="square">
            <a:spAutoFit/>
          </a:bodyPr>
          <a:lstStyle/>
          <a:p>
            <a:r>
              <a:rPr lang="en-US" i="1" dirty="0"/>
              <a:t>Developer:</a:t>
            </a:r>
          </a:p>
          <a:p>
            <a:r>
              <a:rPr lang="en-US" dirty="0"/>
              <a:t>Brayan Cárdenas</a:t>
            </a:r>
          </a:p>
        </p:txBody>
      </p:sp>
      <p:sp>
        <p:nvSpPr>
          <p:cNvPr id="19" name="TextBox 14">
            <a:extLst>
              <a:ext uri="{FF2B5EF4-FFF2-40B4-BE49-F238E27FC236}">
                <a16:creationId xmlns:a16="http://schemas.microsoft.com/office/drawing/2014/main" id="{6296B85A-75AE-EB56-8D35-44FA454CE783}"/>
              </a:ext>
            </a:extLst>
          </p:cNvPr>
          <p:cNvSpPr txBox="1"/>
          <p:nvPr/>
        </p:nvSpPr>
        <p:spPr>
          <a:xfrm>
            <a:off x="4316922" y="3555920"/>
            <a:ext cx="1673879" cy="523220"/>
          </a:xfrm>
          <a:prstGeom prst="rect">
            <a:avLst/>
          </a:prstGeom>
          <a:noFill/>
        </p:spPr>
        <p:txBody>
          <a:bodyPr wrap="square">
            <a:spAutoFit/>
          </a:bodyPr>
          <a:lstStyle/>
          <a:p>
            <a:r>
              <a:rPr lang="en-US" i="1" dirty="0"/>
              <a:t>Developer:</a:t>
            </a:r>
          </a:p>
          <a:p>
            <a:r>
              <a:rPr lang="en-US" dirty="0"/>
              <a:t>Julián </a:t>
            </a:r>
            <a:r>
              <a:rPr lang="en-US" dirty="0" err="1"/>
              <a:t>Caraballi</a:t>
            </a:r>
            <a:endParaRPr lang="en-US" dirty="0"/>
          </a:p>
        </p:txBody>
      </p:sp>
      <p:pic>
        <p:nvPicPr>
          <p:cNvPr id="28" name="Imagen 27">
            <a:extLst>
              <a:ext uri="{FF2B5EF4-FFF2-40B4-BE49-F238E27FC236}">
                <a16:creationId xmlns:a16="http://schemas.microsoft.com/office/drawing/2014/main" id="{A8404634-F987-4213-F14A-7573EF7E0B4D}"/>
              </a:ext>
            </a:extLst>
          </p:cNvPr>
          <p:cNvPicPr>
            <a:picLocks noChangeAspect="1"/>
          </p:cNvPicPr>
          <p:nvPr/>
        </p:nvPicPr>
        <p:blipFill>
          <a:blip r:embed="rId4"/>
          <a:stretch>
            <a:fillRect/>
          </a:stretch>
        </p:blipFill>
        <p:spPr>
          <a:xfrm>
            <a:off x="3035438" y="3172930"/>
            <a:ext cx="1326583" cy="1770621"/>
          </a:xfrm>
          <a:prstGeom prst="ellipse">
            <a:avLst/>
          </a:prstGeom>
          <a:ln>
            <a:noFill/>
          </a:ln>
          <a:effectLst>
            <a:softEdge rad="112500"/>
          </a:effectLst>
        </p:spPr>
      </p:pic>
      <p:pic>
        <p:nvPicPr>
          <p:cNvPr id="32" name="Imagen 31">
            <a:extLst>
              <a:ext uri="{FF2B5EF4-FFF2-40B4-BE49-F238E27FC236}">
                <a16:creationId xmlns:a16="http://schemas.microsoft.com/office/drawing/2014/main" id="{ACE41F61-FA06-1F39-E18B-46281751BD6A}"/>
              </a:ext>
            </a:extLst>
          </p:cNvPr>
          <p:cNvPicPr>
            <a:picLocks noChangeAspect="1"/>
          </p:cNvPicPr>
          <p:nvPr/>
        </p:nvPicPr>
        <p:blipFill rotWithShape="1">
          <a:blip r:embed="rId5"/>
          <a:srcRect l="24156" t="4139" r="25789" b="49677"/>
          <a:stretch/>
        </p:blipFill>
        <p:spPr>
          <a:xfrm>
            <a:off x="0" y="3172930"/>
            <a:ext cx="1470971" cy="1739779"/>
          </a:xfrm>
          <a:prstGeom prst="ellipse">
            <a:avLst/>
          </a:prstGeom>
          <a:ln>
            <a:noFill/>
          </a:ln>
          <a:effectLst>
            <a:softEdge rad="112500"/>
          </a:effectLst>
        </p:spPr>
      </p:pic>
      <p:pic>
        <p:nvPicPr>
          <p:cNvPr id="34" name="Imagen 33">
            <a:extLst>
              <a:ext uri="{FF2B5EF4-FFF2-40B4-BE49-F238E27FC236}">
                <a16:creationId xmlns:a16="http://schemas.microsoft.com/office/drawing/2014/main" id="{421C55BB-663A-19D6-1F5B-2FD135A1014C}"/>
              </a:ext>
            </a:extLst>
          </p:cNvPr>
          <p:cNvPicPr>
            <a:picLocks noChangeAspect="1"/>
          </p:cNvPicPr>
          <p:nvPr/>
        </p:nvPicPr>
        <p:blipFill rotWithShape="1">
          <a:blip r:embed="rId6"/>
          <a:srcRect l="12020" r="17777"/>
          <a:stretch/>
        </p:blipFill>
        <p:spPr>
          <a:xfrm>
            <a:off x="5978280" y="1288122"/>
            <a:ext cx="1408100" cy="1866641"/>
          </a:xfrm>
          <a:prstGeom prst="ellipse">
            <a:avLst/>
          </a:prstGeom>
          <a:ln>
            <a:noFill/>
          </a:ln>
          <a:effectLst>
            <a:softEdge rad="112500"/>
          </a:effectLst>
        </p:spPr>
      </p:pic>
      <p:pic>
        <p:nvPicPr>
          <p:cNvPr id="4" name="Imagen 3">
            <a:extLst>
              <a:ext uri="{FF2B5EF4-FFF2-40B4-BE49-F238E27FC236}">
                <a16:creationId xmlns:a16="http://schemas.microsoft.com/office/drawing/2014/main" id="{E2B17A19-F1FF-4B67-EB5C-4A65564A9574}"/>
              </a:ext>
            </a:extLst>
          </p:cNvPr>
          <p:cNvPicPr>
            <a:picLocks noChangeAspect="1"/>
          </p:cNvPicPr>
          <p:nvPr/>
        </p:nvPicPr>
        <p:blipFill rotWithShape="1">
          <a:blip r:embed="rId7"/>
          <a:srcRect l="12378" t="13230" r="7930" b="20693"/>
          <a:stretch/>
        </p:blipFill>
        <p:spPr>
          <a:xfrm>
            <a:off x="5889874" y="3079679"/>
            <a:ext cx="1470971" cy="1739779"/>
          </a:xfrm>
          <a:prstGeom prst="ellipse">
            <a:avLst/>
          </a:prstGeom>
          <a:ln>
            <a:noFill/>
          </a:ln>
          <a:effectLst>
            <a:softEdge rad="112500"/>
          </a:effectLst>
        </p:spPr>
      </p:pic>
      <p:pic>
        <p:nvPicPr>
          <p:cNvPr id="9" name="Imagen 8">
            <a:extLst>
              <a:ext uri="{FF2B5EF4-FFF2-40B4-BE49-F238E27FC236}">
                <a16:creationId xmlns:a16="http://schemas.microsoft.com/office/drawing/2014/main" id="{947D038F-086A-8A35-3F26-BD93099A24CE}"/>
              </a:ext>
            </a:extLst>
          </p:cNvPr>
          <p:cNvPicPr>
            <a:picLocks noChangeAspect="1"/>
          </p:cNvPicPr>
          <p:nvPr/>
        </p:nvPicPr>
        <p:blipFill rotWithShape="1">
          <a:blip r:embed="rId8"/>
          <a:srcRect l="17945" t="6150" r="14753" b="7156"/>
          <a:stretch/>
        </p:blipFill>
        <p:spPr>
          <a:xfrm>
            <a:off x="3109597" y="1350531"/>
            <a:ext cx="1315538" cy="1694597"/>
          </a:xfrm>
          <a:prstGeom prst="ellipse">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ctrTitle"/>
          </p:nvPr>
        </p:nvSpPr>
        <p:spPr>
          <a:xfrm>
            <a:off x="636587" y="487680"/>
            <a:ext cx="2325000" cy="84079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CO" dirty="0"/>
              <a:t>PALETA DE COLORES</a:t>
            </a:r>
            <a:endParaRPr dirty="0"/>
          </a:p>
        </p:txBody>
      </p:sp>
      <p:pic>
        <p:nvPicPr>
          <p:cNvPr id="4" name="Imagen 3">
            <a:extLst>
              <a:ext uri="{FF2B5EF4-FFF2-40B4-BE49-F238E27FC236}">
                <a16:creationId xmlns:a16="http://schemas.microsoft.com/office/drawing/2014/main" id="{0835AEA3-4FD7-4624-5FF4-A858AE6D6FCA}"/>
              </a:ext>
            </a:extLst>
          </p:cNvPr>
          <p:cNvPicPr>
            <a:picLocks noChangeAspect="1"/>
          </p:cNvPicPr>
          <p:nvPr/>
        </p:nvPicPr>
        <p:blipFill>
          <a:blip r:embed="rId3"/>
          <a:stretch>
            <a:fillRect/>
          </a:stretch>
        </p:blipFill>
        <p:spPr>
          <a:xfrm>
            <a:off x="2392326" y="779159"/>
            <a:ext cx="6751674" cy="32914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TextBox 3">
            <a:extLst>
              <a:ext uri="{FF2B5EF4-FFF2-40B4-BE49-F238E27FC236}">
                <a16:creationId xmlns:a16="http://schemas.microsoft.com/office/drawing/2014/main" id="{D510D940-E3AC-4A84-B52A-BA1717B265A6}"/>
              </a:ext>
            </a:extLst>
          </p:cNvPr>
          <p:cNvSpPr txBox="1"/>
          <p:nvPr/>
        </p:nvSpPr>
        <p:spPr>
          <a:xfrm>
            <a:off x="697230" y="247888"/>
            <a:ext cx="2937510" cy="646331"/>
          </a:xfrm>
          <a:prstGeom prst="rect">
            <a:avLst/>
          </a:prstGeom>
          <a:solidFill>
            <a:schemeClr val="bg1"/>
          </a:solidFill>
        </p:spPr>
        <p:txBody>
          <a:bodyPr wrap="square">
            <a:spAutoFit/>
          </a:bodyPr>
          <a:lstStyle/>
          <a:p>
            <a:r>
              <a:rPr lang="es-ES" sz="3600" i="1" dirty="0">
                <a:latin typeface="Montserrat" panose="00000500000000000000" pitchFamily="2" charset="0"/>
              </a:rPr>
              <a:t>Diseñando</a:t>
            </a:r>
          </a:p>
        </p:txBody>
      </p:sp>
      <p:sp>
        <p:nvSpPr>
          <p:cNvPr id="3" name="TextBox 3">
            <a:extLst>
              <a:ext uri="{FF2B5EF4-FFF2-40B4-BE49-F238E27FC236}">
                <a16:creationId xmlns:a16="http://schemas.microsoft.com/office/drawing/2014/main" id="{07B91F4A-BFEC-8E41-A3E4-A2F54B90F42A}"/>
              </a:ext>
            </a:extLst>
          </p:cNvPr>
          <p:cNvSpPr txBox="1"/>
          <p:nvPr/>
        </p:nvSpPr>
        <p:spPr>
          <a:xfrm>
            <a:off x="611505" y="1595466"/>
            <a:ext cx="2080260" cy="400110"/>
          </a:xfrm>
          <a:prstGeom prst="rect">
            <a:avLst/>
          </a:prstGeom>
          <a:solidFill>
            <a:schemeClr val="bg1"/>
          </a:solidFill>
        </p:spPr>
        <p:txBody>
          <a:bodyPr wrap="square">
            <a:spAutoFit/>
          </a:bodyPr>
          <a:lstStyle/>
          <a:p>
            <a:r>
              <a:rPr lang="es-ES" sz="2000" i="1" dirty="0" err="1">
                <a:latin typeface="Montserrat" panose="00000500000000000000" pitchFamily="2" charset="0"/>
              </a:rPr>
              <a:t>Landing</a:t>
            </a:r>
            <a:r>
              <a:rPr lang="es-ES" sz="2000" i="1" dirty="0">
                <a:latin typeface="Montserrat" panose="00000500000000000000" pitchFamily="2" charset="0"/>
              </a:rPr>
              <a:t> Page</a:t>
            </a:r>
          </a:p>
        </p:txBody>
      </p:sp>
      <p:pic>
        <p:nvPicPr>
          <p:cNvPr id="5" name="Imagen 4">
            <a:extLst>
              <a:ext uri="{FF2B5EF4-FFF2-40B4-BE49-F238E27FC236}">
                <a16:creationId xmlns:a16="http://schemas.microsoft.com/office/drawing/2014/main" id="{94D583AC-3074-E2AE-62EA-BA7674B86106}"/>
              </a:ext>
            </a:extLst>
          </p:cNvPr>
          <p:cNvPicPr>
            <a:picLocks noChangeAspect="1"/>
          </p:cNvPicPr>
          <p:nvPr/>
        </p:nvPicPr>
        <p:blipFill rotWithShape="1">
          <a:blip r:embed="rId3"/>
          <a:srcRect t="29263" b="30288"/>
          <a:stretch/>
        </p:blipFill>
        <p:spPr>
          <a:xfrm>
            <a:off x="611505" y="1017565"/>
            <a:ext cx="2926080" cy="577901"/>
          </a:xfrm>
          <a:prstGeom prst="rect">
            <a:avLst/>
          </a:prstGeom>
        </p:spPr>
      </p:pic>
      <p:sp>
        <p:nvSpPr>
          <p:cNvPr id="6" name="TextBox 10">
            <a:extLst>
              <a:ext uri="{FF2B5EF4-FFF2-40B4-BE49-F238E27FC236}">
                <a16:creationId xmlns:a16="http://schemas.microsoft.com/office/drawing/2014/main" id="{3A02A30D-C8EF-3C8E-0B47-CA57F0F295A8}"/>
              </a:ext>
            </a:extLst>
          </p:cNvPr>
          <p:cNvSpPr txBox="1"/>
          <p:nvPr/>
        </p:nvSpPr>
        <p:spPr>
          <a:xfrm>
            <a:off x="611505" y="1995576"/>
            <a:ext cx="1842976" cy="461665"/>
          </a:xfrm>
          <a:prstGeom prst="rect">
            <a:avLst/>
          </a:prstGeom>
          <a:noFill/>
        </p:spPr>
        <p:txBody>
          <a:bodyPr wrap="square">
            <a:spAutoFit/>
          </a:bodyPr>
          <a:lstStyle/>
          <a:p>
            <a:pPr algn="ctr"/>
            <a:r>
              <a:rPr lang="en-US" sz="2400" i="1" dirty="0">
                <a:solidFill>
                  <a:srgbClr val="0070C0"/>
                </a:solidFill>
              </a:rPr>
              <a:t>Prototype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2" name="Rectángulo 11">
            <a:extLst>
              <a:ext uri="{FF2B5EF4-FFF2-40B4-BE49-F238E27FC236}">
                <a16:creationId xmlns:a16="http://schemas.microsoft.com/office/drawing/2014/main" id="{E1BF7F93-77A0-A6F9-EBCC-8DB6AA075BDC}"/>
              </a:ext>
            </a:extLst>
          </p:cNvPr>
          <p:cNvSpPr/>
          <p:nvPr/>
        </p:nvSpPr>
        <p:spPr>
          <a:xfrm>
            <a:off x="-85060" y="0"/>
            <a:ext cx="9229060" cy="669851"/>
          </a:xfrm>
          <a:prstGeom prst="rect">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F549D11D-C3DA-99CA-EDA5-693DC83966B6}"/>
              </a:ext>
            </a:extLst>
          </p:cNvPr>
          <p:cNvPicPr>
            <a:picLocks noChangeAspect="1"/>
          </p:cNvPicPr>
          <p:nvPr/>
        </p:nvPicPr>
        <p:blipFill>
          <a:blip r:embed="rId3"/>
          <a:stretch>
            <a:fillRect/>
          </a:stretch>
        </p:blipFill>
        <p:spPr>
          <a:xfrm>
            <a:off x="0" y="0"/>
            <a:ext cx="9229060" cy="51456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33D63DC-E001-A788-FD4E-F98A370096AF}"/>
              </a:ext>
            </a:extLst>
          </p:cNvPr>
          <p:cNvPicPr>
            <a:picLocks noChangeAspect="1"/>
          </p:cNvPicPr>
          <p:nvPr/>
        </p:nvPicPr>
        <p:blipFill>
          <a:blip r:embed="rId2"/>
          <a:stretch>
            <a:fillRect/>
          </a:stretch>
        </p:blipFill>
        <p:spPr>
          <a:xfrm>
            <a:off x="0" y="0"/>
            <a:ext cx="9144000" cy="5428891"/>
          </a:xfrm>
          <a:prstGeom prst="rect">
            <a:avLst/>
          </a:prstGeom>
        </p:spPr>
      </p:pic>
    </p:spTree>
    <p:extLst>
      <p:ext uri="{BB962C8B-B14F-4D97-AF65-F5344CB8AC3E}">
        <p14:creationId xmlns:p14="http://schemas.microsoft.com/office/powerpoint/2010/main" val="156111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1974</TotalTime>
  <Words>285</Words>
  <Application>Microsoft Office PowerPoint</Application>
  <PresentationFormat>Presentación en pantalla (16:9)</PresentationFormat>
  <Paragraphs>35</Paragraphs>
  <Slides>21</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SalesforceSansBold</vt:lpstr>
      <vt:lpstr>Wingdings</vt:lpstr>
      <vt:lpstr>Montserrat</vt:lpstr>
      <vt:lpstr>Montserrat Black</vt:lpstr>
      <vt:lpstr>Simple Light</vt:lpstr>
      <vt:lpstr>Presentación de PowerPoint</vt:lpstr>
      <vt:lpstr>Presentación de PowerPoint</vt:lpstr>
      <vt:lpstr>Presentación de PowerPoint</vt:lpstr>
      <vt:lpstr>Presentación de PowerPoint</vt:lpstr>
      <vt:lpstr>Presentación de PowerPoint</vt:lpstr>
      <vt:lpstr>PALETA DE COLORES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 </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TUCODIGO.COM</dc:title>
  <dc:creator>Usuario</dc:creator>
  <cp:lastModifiedBy>SAULARTD</cp:lastModifiedBy>
  <cp:revision>22</cp:revision>
  <dcterms:modified xsi:type="dcterms:W3CDTF">2022-05-31T21:45:03Z</dcterms:modified>
</cp:coreProperties>
</file>